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62" r:id="rId6"/>
    <p:sldId id="264" r:id="rId7"/>
    <p:sldId id="267" r:id="rId8"/>
    <p:sldId id="268" r:id="rId9"/>
    <p:sldId id="269" r:id="rId10"/>
    <p:sldId id="274" r:id="rId11"/>
    <p:sldId id="265" r:id="rId12"/>
    <p:sldId id="266" r:id="rId13"/>
    <p:sldId id="271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28929-2495-EBC2-001F-D675DBF24BC5}" v="307" dt="2024-02-02T15:15:06.645"/>
    <p1510:client id="{321DAC36-67D4-4D62-CA7A-4F4A363B948F}" v="1312" dt="2024-02-02T10:31:19.880"/>
    <p1510:client id="{3A4E5696-AD05-48DA-AE24-C62AF0E42FA9}" v="3" dt="2024-02-02T14:41:23.874"/>
    <p1510:client id="{74395A73-91EE-E81D-BA41-292F0AA7957B}" v="407" vWet="408" dt="2024-02-02T15:48:52.769"/>
    <p1510:client id="{A49FB635-38BF-4A43-B859-FE7FBC25D7C5}" v="4652" dt="2024-02-02T15:43:57.579"/>
    <p1510:client id="{C546B508-AAB5-DE16-F248-92B70499FF67}" v="91" dt="2024-02-02T15:18:53.0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image1.png>
</file>

<file path=ppt/media/image10.jpeg>
</file>

<file path=ppt/media/image11.png>
</file>

<file path=ppt/media/image12.jpe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C8F37-D7F5-4D80-9F20-F6BF120C3168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D563E-D2FC-4AAD-8D63-42EA65CB7C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929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Introduction – Presented by </a:t>
            </a:r>
            <a:r>
              <a:rPr lang="en-US" b="1"/>
              <a:t>NAME HERE</a:t>
            </a:r>
            <a:endParaRPr lang="en-US"/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446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Visualization Slide 2 (Findings) – Presented by </a:t>
            </a:r>
            <a:r>
              <a:rPr lang="en-US" b="1"/>
              <a:t>Alex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Predicted lithofacies plot </a:t>
            </a:r>
            <a:r>
              <a:rPr lang="en-US"/>
              <a:t>-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(Liu </a:t>
            </a:r>
            <a:r>
              <a:rPr lang="en-GB" b="1" err="1"/>
              <a:t>Boyu</a:t>
            </a:r>
            <a:r>
              <a:rPr lang="en-GB" b="1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In visualization, we consider placing all images that need to be displayed on the same line for comparison.</a:t>
            </a:r>
            <a:br>
              <a:rPr lang="en-US"/>
            </a:br>
            <a:r>
              <a:rPr lang="en-US"/>
              <a:t>We take depth as the y-axis, and different feature values, predicted permeability results and classification results are arranged on the x-axis in sequence.</a:t>
            </a:r>
            <a:br>
              <a:rPr lang="en-US"/>
            </a:br>
            <a:r>
              <a:rPr lang="en-US"/>
              <a:t>When drawing different eigenvalues, the main consideration is the scaling of different data. Finally, we obtained a clearer result of the data relationship as shown in the figure.</a:t>
            </a:r>
            <a:br>
              <a:rPr lang="en-US"/>
            </a:br>
            <a:r>
              <a:rPr lang="en-US"/>
              <a:t>The predicted value of permeability is the same as the mapping of features. Just pay attention to the predicted value of individual special depths.</a:t>
            </a:r>
            <a:br>
              <a:rPr lang="en-US"/>
            </a:br>
            <a:r>
              <a:rPr lang="en-US"/>
              <a:t>We use hierarchical diagrams to display the classification results. This is more in line with the practical significance of stratigraphic distribution.</a:t>
            </a:r>
            <a:br>
              <a:rPr lang="en-US"/>
            </a:br>
            <a:r>
              <a:rPr lang="en-US"/>
              <a:t>Finally, combined with the complete picture we drew, important</a:t>
            </a:r>
            <a:endParaRPr lang="en-GB" b="1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290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Conclusions – Presented By… </a:t>
            </a:r>
            <a:r>
              <a:rPr lang="en-US" b="1"/>
              <a:t>NAME HERE</a:t>
            </a:r>
          </a:p>
          <a:p>
            <a:endParaRPr lang="en-US"/>
          </a:p>
          <a:p>
            <a:r>
              <a:rPr lang="en-US" b="1"/>
              <a:t>Add Speakers Notes Here…</a:t>
            </a:r>
          </a:p>
          <a:p>
            <a:endParaRPr lang="en-US" b="1"/>
          </a:p>
          <a:p>
            <a:r>
              <a:rPr lang="en-US" b="1"/>
              <a:t>(Briefly mention references at end?)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839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Project Plan Overview - Presented by</a:t>
            </a:r>
            <a:r>
              <a:rPr lang="en-US" b="1"/>
              <a:t> NAME HERE</a:t>
            </a:r>
            <a:endParaRPr lang="en-GB"/>
          </a:p>
          <a:p>
            <a:endParaRPr lang="en-GB" b="1"/>
          </a:p>
          <a:p>
            <a:r>
              <a:rPr lang="en-GB" b="1"/>
              <a:t>Add Speakers Notes Here…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70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rgbClr val="FF0000"/>
                </a:solidFill>
              </a:rPr>
              <a:t>Classifier Model Slide 1 (Overview)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>
              <a:solidFill>
                <a:srgbClr val="FF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>
              <a:solidFill>
                <a:srgbClr val="FF0000"/>
              </a:solidFill>
            </a:endParaRP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2888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Classifier Model Slide 2 (Findings)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074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Classifier Model Slide 3 (Insights)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779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Permeability Predictor Model Slide 2 (Findings)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009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4DA4C-7918-376E-E791-8493CB5E0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F7B7F5-5B7B-91CB-0505-B2507FEAD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FF8785-8B1D-0C75-C820-4221A95574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Permeability Predictor Model Slide 2 (Findings)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EC526-8E0E-81B6-669D-2E22F61279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38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Permeability Predictor Model Slide 1 (Overview) – Presented by </a:t>
            </a:r>
            <a:r>
              <a:rPr lang="en-US" b="1"/>
              <a:t>NAME HERE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/>
              <a:t>Add Speakers Notes Here…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895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Visualization Slide 1 (Overview) – Presented by </a:t>
            </a:r>
            <a:r>
              <a:rPr lang="en-US" b="1"/>
              <a:t>Alex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Key for Lithofacies…</a:t>
            </a:r>
            <a:endParaRPr lang="en-US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/>
              <a:t>White = nc,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/>
              <a:t>Black = </a:t>
            </a:r>
            <a:r>
              <a:rPr lang="en-US" sz="1200" err="1"/>
              <a:t>ih</a:t>
            </a:r>
            <a:r>
              <a:rPr lang="en-US" sz="1200"/>
              <a:t>, is, </a:t>
            </a:r>
            <a:r>
              <a:rPr lang="en-US" sz="1200" err="1"/>
              <a:t>sh</a:t>
            </a:r>
            <a:r>
              <a:rPr lang="en-US" sz="1200"/>
              <a:t>,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/>
              <a:t>Yellow = 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200"/>
              <a:t>Green = </a:t>
            </a:r>
            <a:r>
              <a:rPr lang="en-US" sz="1200" err="1"/>
              <a:t>os</a:t>
            </a:r>
            <a:r>
              <a:rPr lang="en-US" sz="1200"/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120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/>
              <a:t>The current visualization is laid out in a way that would make it for someone studying it to make correlations between the different logs easily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5D563E-D2FC-4AAD-8D63-42EA65CB7C1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464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6BAC-CFB8-02C5-B483-8636ED53F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9CC5B-0318-46FE-1F7F-A2D11D17C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C0AE6-A855-637C-F021-082E1BD6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D79CB-1096-3762-C564-85EF26C86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E142C-9961-FBB1-1A95-B216FD56C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87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E6236-6DCF-1F2E-4AB5-BE0B5B89B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2729A0-AADE-4773-7099-3D7EB0511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E9876-DA36-2D06-A5E0-92E84F0A0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32425-41BE-DD52-92DA-8245140D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ABFF4-B06E-A2F4-EDAE-536A0DCDC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11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6DCC21-6A42-CA84-33C4-B61129AF07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4CB15-3D4F-E809-2693-499165410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1EB1F-6B86-46CC-B5B9-4B3EDCB99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80FA4-C07A-8ACA-9898-ACAF4D06A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4CA64-3CBF-4CF0-F511-5ADCD47F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57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A66E2-0312-0A6A-7E32-D2C9DEC1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C9168-46CB-3FA6-4752-F7813A3C0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AA8B8-3608-0A5D-20BD-3EBE7F222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02F8C-3D65-9807-97CE-FC31169EB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D0046-C627-C272-3C2C-539EF38B8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15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50D20-A833-942A-6589-4DEE5B5B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999177-C29E-9856-9085-08F80F7DF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B209-3907-A0D2-9F01-5801CCA19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8DD66-58D1-B655-F656-B33FF54E0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0BE51-EDD8-4EBF-467C-AFBD1E0A5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20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6EBBF-6E81-91B4-7618-EB512422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B0FE6-EE55-A6D7-6B95-E8D6E4AFE8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52018-2F1C-8D38-2049-63BBBFA5C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360B3-763C-5530-6F81-ACEA3A4E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09F4D-ABDC-3BEF-D4FE-BD571686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F0312-4238-8DDB-FD80-211921377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5189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79CED-20D2-43F7-84FC-34CA2D4E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E143F-F013-7AB2-E3F3-AC7607FA0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2F49D-5AEF-8F94-ECEE-043852243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16267F-D37B-4845-2B7C-D7A93218A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48715E-B113-0102-6DC8-3BF899C6D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18B471-8BDE-072D-D7AD-843ACD91B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9A52A-2EF1-158D-053B-7196F746F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3A6582-D28B-7472-A65B-131415B3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106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F398-607F-6553-D64E-263F36E74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37A135-CF13-CAEC-8103-06F4C1333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05EC3-9850-2649-A756-B05E58766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62D32-C0AD-3005-94ED-5FEA12DA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43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355D8-2910-28E8-8286-83D08719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999D72-9349-6DA1-70A1-3B6F7D9D7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3576A-0002-DA7E-2546-FA77BE43B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76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4F8E-A929-24BC-BB28-EE39FBB6D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1D448-4A3C-ABBF-5BBB-1519793E9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E2D26-FEA5-8CB5-9875-7BD411E12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22290-A353-F8A4-F9A5-10AED705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778D5-7585-9D2F-F525-A250FB2FD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08DBEE-C90A-ACB5-3B8E-AF6CB072C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3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1FC4E-3CC9-292D-610A-A1F015A9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62A8A7-EBCE-004A-8CF2-27217EB75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B22A4-36D7-C8B5-BCB3-25AFE93E3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1279E-A0EC-90CC-39EA-2507262F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59EDE-510A-16AD-8BCC-828F2C2B9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18DF7-CFDA-0BD9-504D-9D98045B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3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94D119-44AF-AC1C-4C19-BA7548A0B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18B55-87A2-0207-ED6F-3BF4473ED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59C6A-AF76-9BCE-8B6E-9F37FAAB00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F99B2-E336-4694-90F8-9142F50F1014}" type="datetimeFigureOut">
              <a:rPr lang="en-GB" smtClean="0"/>
              <a:t>02/02/2024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7875B-B369-226C-D21E-9EA1B3FED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768B2-41C4-2CAD-1F5D-9BA696125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180D3-6367-4746-81B2-C728CE4A23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33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ontiersin.org/articles/10.3389/feart.2021.659611/ful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Rectangle 104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Picture 9" descr="Close-up of a rock wall&#10;&#10;Description automatically generated">
            <a:extLst>
              <a:ext uri="{FF2B5EF4-FFF2-40B4-BE49-F238E27FC236}">
                <a16:creationId xmlns:a16="http://schemas.microsoft.com/office/drawing/2014/main" id="{89856A16-E152-E450-4629-4FBDA35CC6D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BCA0D3-91A2-4042-AC3C-FBCCD7E015A4}"/>
              </a:ext>
            </a:extLst>
          </p:cNvPr>
          <p:cNvSpPr/>
          <p:nvPr/>
        </p:nvSpPr>
        <p:spPr>
          <a:xfrm>
            <a:off x="0" y="-12700"/>
            <a:ext cx="3365500" cy="6870700"/>
          </a:xfrm>
          <a:custGeom>
            <a:avLst/>
            <a:gdLst>
              <a:gd name="connsiteX0" fmla="*/ 0 w 4521200"/>
              <a:gd name="connsiteY0" fmla="*/ 0 h 6858000"/>
              <a:gd name="connsiteX1" fmla="*/ 4521200 w 4521200"/>
              <a:gd name="connsiteY1" fmla="*/ 0 h 6858000"/>
              <a:gd name="connsiteX2" fmla="*/ 4521200 w 4521200"/>
              <a:gd name="connsiteY2" fmla="*/ 6858000 h 6858000"/>
              <a:gd name="connsiteX3" fmla="*/ 0 w 4521200"/>
              <a:gd name="connsiteY3" fmla="*/ 6858000 h 6858000"/>
              <a:gd name="connsiteX4" fmla="*/ 0 w 4521200"/>
              <a:gd name="connsiteY4" fmla="*/ 0 h 6858000"/>
              <a:gd name="connsiteX0" fmla="*/ 0 w 4521200"/>
              <a:gd name="connsiteY0" fmla="*/ 0 h 6870700"/>
              <a:gd name="connsiteX1" fmla="*/ 4521200 w 4521200"/>
              <a:gd name="connsiteY1" fmla="*/ 0 h 6870700"/>
              <a:gd name="connsiteX2" fmla="*/ 3060700 w 4521200"/>
              <a:gd name="connsiteY2" fmla="*/ 6870700 h 6870700"/>
              <a:gd name="connsiteX3" fmla="*/ 0 w 4521200"/>
              <a:gd name="connsiteY3" fmla="*/ 6858000 h 6870700"/>
              <a:gd name="connsiteX4" fmla="*/ 0 w 4521200"/>
              <a:gd name="connsiteY4" fmla="*/ 0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21200" h="6870700">
                <a:moveTo>
                  <a:pt x="0" y="0"/>
                </a:moveTo>
                <a:lnTo>
                  <a:pt x="4521200" y="0"/>
                </a:lnTo>
                <a:lnTo>
                  <a:pt x="3060700" y="68707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1A3CF3-A7D7-965A-D5CE-9883DAA6709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400" y="88900"/>
            <a:ext cx="401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>
                <a:solidFill>
                  <a:schemeClr val="accent1">
                    <a:lumMod val="75000"/>
                  </a:schemeClr>
                </a:solidFill>
              </a:rPr>
              <a:t>GeoPredictors</a:t>
            </a:r>
          </a:p>
          <a:p>
            <a:r>
              <a:rPr lang="en-US" sz="2000" b="1"/>
              <a:t>       GEMS Group Project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375CF7-6D19-AC09-C744-7AB8AA350EA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6375" y="5831556"/>
            <a:ext cx="2286000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i="1">
                <a:solidFill>
                  <a:srgbClr val="2F5597"/>
                </a:solidFill>
              </a:rPr>
              <a:t>Group Members </a:t>
            </a:r>
            <a:r>
              <a:rPr lang="en-US" sz="1100" i="1">
                <a:solidFill>
                  <a:srgbClr val="2F5597"/>
                </a:solidFill>
              </a:rPr>
              <a:t>– Anthony Tran, Muhammad Ismayliov, Yassine Charouif, Junyi Li, Bin Wu, Zhibo Miao, Wuldan Edyawan, Alexander Stringer, Boyu Liu</a:t>
            </a:r>
          </a:p>
          <a:p>
            <a:endParaRPr lang="en-US" sz="1000"/>
          </a:p>
          <a:p>
            <a:endParaRPr lang="en-US"/>
          </a:p>
          <a:p>
            <a:endParaRPr lang="en-GB"/>
          </a:p>
        </p:txBody>
      </p:sp>
      <p:pic>
        <p:nvPicPr>
          <p:cNvPr id="16" name="Graphic 15" descr="Crystals with solid fill">
            <a:extLst>
              <a:ext uri="{FF2B5EF4-FFF2-40B4-BE49-F238E27FC236}">
                <a16:creationId xmlns:a16="http://schemas.microsoft.com/office/drawing/2014/main" id="{047019F0-40DA-2FAD-50D9-82AF6C1A7F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855" y="710754"/>
            <a:ext cx="359229" cy="35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9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333FD150-EA4E-9CFA-8D36-A268554355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AF312-A3D2-B843-45F1-522EBDF1E3C7}"/>
              </a:ext>
            </a:extLst>
          </p:cNvPr>
          <p:cNvSpPr txBox="1">
            <a:spLocks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Visualization Model - Findings</a:t>
            </a:r>
          </a:p>
          <a:p>
            <a:r>
              <a:rPr lang="en-US" sz="2800"/>
              <a:t>	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98E53D-96EA-6994-A4BC-467EE4306D4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3.2</a:t>
            </a:r>
            <a:r>
              <a:rPr lang="en-US" sz="280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EB8D0A-4277-F00B-7946-99108A1D2CB1}"/>
              </a:ext>
            </a:extLst>
          </p:cNvPr>
          <p:cNvSpPr txBox="1"/>
          <p:nvPr/>
        </p:nvSpPr>
        <p:spPr>
          <a:xfrm>
            <a:off x="114298" y="344482"/>
            <a:ext cx="9365367" cy="95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Predicted Lithofacies Plot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Predicted Permeability Plot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Other wireline log data plotted for context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In the future, we would aim to improve the visualization in these ways: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sz="2800"/>
              <a:t>Interactivity – zoom tool, data popups, correlation draw tool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sz="2800"/>
              <a:t>3D Modelling of area using other cores to reproduce subsurface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sz="2800"/>
              <a:t>Possibly add a more conventional geological log plot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r>
              <a:rPr lang="en-US" sz="2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3386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0">
            <a:extLst>
              <a:ext uri="{FF2B5EF4-FFF2-40B4-BE49-F238E27FC236}">
                <a16:creationId xmlns:a16="http://schemas.microsoft.com/office/drawing/2014/main" id="{494CEA24-F7BA-6E04-3A7E-1169285C831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035A7B-0328-0DBC-7DF4-37F33EBD07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Conclusions</a:t>
            </a:r>
          </a:p>
          <a:p>
            <a:r>
              <a:rPr lang="en-US" sz="2800"/>
              <a:t>	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3F3CCC-EC62-CC6B-ECBC-A9C8D92354D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4.1</a:t>
            </a:r>
            <a:r>
              <a:rPr lang="en-US" sz="280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121909-8BB0-408C-FBC0-2314FD40D59A}"/>
              </a:ext>
            </a:extLst>
          </p:cNvPr>
          <p:cNvSpPr txBox="1"/>
          <p:nvPr/>
        </p:nvSpPr>
        <p:spPr>
          <a:xfrm>
            <a:off x="114298" y="1166118"/>
            <a:ext cx="11963402" cy="35394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ea typeface="+mn-lt"/>
                <a:cs typeface="+mn-lt"/>
              </a:rPr>
              <a:t>Utilized pre-trained ResNet34 for lithofacies classification and Random Forest for permeability prediction, achieving notable accuracy through balanced training and strategic model selection.</a:t>
            </a:r>
          </a:p>
          <a:p>
            <a:endParaRPr lang="en-US" sz="2800">
              <a:ea typeface="+mn-lt"/>
              <a:cs typeface="+mn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ea typeface="+mn-lt"/>
                <a:cs typeface="+mn-lt"/>
              </a:rPr>
              <a:t>The whole workflow can be seen in Notebooks/</a:t>
            </a:r>
            <a:r>
              <a:rPr lang="en-US" sz="2800" err="1">
                <a:ea typeface="+mn-lt"/>
                <a:cs typeface="+mn-lt"/>
              </a:rPr>
              <a:t>Workflow.ipynb</a:t>
            </a:r>
            <a:endParaRPr lang="en-US" sz="2800">
              <a:ea typeface="+mn-lt"/>
              <a:cs typeface="+mn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3370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794F5-9B8B-78F1-EE5F-7B296B058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C84C8-DD04-6A8B-1A4E-16C13CCCA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https://www.frontiersin.org/articles/10.3389/feart.2021.659611/full</a:t>
            </a:r>
            <a:endParaRPr lang="en-US">
              <a:ea typeface="+mn-lt"/>
              <a:cs typeface="+mn-lt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3820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5EBA72-076E-01E5-DAF0-4E992487AC5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solidFill>
                  <a:srgbClr val="2F5597"/>
                </a:solidFill>
              </a:rPr>
              <a:t>Project Approach</a:t>
            </a:r>
          </a:p>
          <a:p>
            <a:endParaRPr lang="en-US" sz="3600" b="1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We broke into three teams, each tasked with one of three core features...</a:t>
            </a:r>
          </a:p>
          <a:p>
            <a:r>
              <a:rPr lang="en-US" sz="2800"/>
              <a:t>		 </a:t>
            </a:r>
          </a:p>
          <a:p>
            <a:r>
              <a:rPr lang="en-US" sz="2800"/>
              <a:t>		</a:t>
            </a:r>
            <a:r>
              <a:rPr lang="en-US" sz="2800" b="1"/>
              <a:t>Facies Classifier Model </a:t>
            </a:r>
            <a:r>
              <a:rPr lang="en-US" sz="2800"/>
              <a:t>– Team 1</a:t>
            </a:r>
          </a:p>
          <a:p>
            <a:r>
              <a:rPr lang="en-US" sz="2800"/>
              <a:t>		</a:t>
            </a:r>
            <a:r>
              <a:rPr lang="en-US" sz="2000" i="1">
                <a:solidFill>
                  <a:srgbClr val="2F5597"/>
                </a:solidFill>
              </a:rPr>
              <a:t>Anthony Tran, Muhammad Ismayliov, Yassine Charouif</a:t>
            </a:r>
            <a:endParaRPr lang="en-US" sz="2000"/>
          </a:p>
          <a:p>
            <a:endParaRPr lang="en-US" sz="2800"/>
          </a:p>
          <a:p>
            <a:r>
              <a:rPr lang="en-US" sz="2800"/>
              <a:t>		</a:t>
            </a:r>
            <a:r>
              <a:rPr lang="en-US" sz="2800" b="1"/>
              <a:t>Permeability Predictor Model </a:t>
            </a:r>
            <a:r>
              <a:rPr lang="en-US" sz="2800"/>
              <a:t>– Team 2</a:t>
            </a:r>
            <a:br>
              <a:rPr lang="en-US" sz="2800"/>
            </a:br>
            <a:r>
              <a:rPr lang="en-US" sz="2800"/>
              <a:t>		</a:t>
            </a:r>
            <a:r>
              <a:rPr lang="en-US" sz="2800" i="1">
                <a:solidFill>
                  <a:srgbClr val="2F5597"/>
                </a:solidFill>
              </a:rPr>
              <a:t> </a:t>
            </a:r>
            <a:r>
              <a:rPr lang="en-US" sz="2000" i="1">
                <a:solidFill>
                  <a:srgbClr val="2F5597"/>
                </a:solidFill>
              </a:rPr>
              <a:t>Junyi Li, Bin Wu, Zhibo Miao</a:t>
            </a:r>
            <a:endParaRPr lang="en-US" sz="2000"/>
          </a:p>
          <a:p>
            <a:endParaRPr lang="en-US" sz="2800"/>
          </a:p>
          <a:p>
            <a:r>
              <a:rPr lang="en-US" sz="2800"/>
              <a:t>		</a:t>
            </a:r>
            <a:r>
              <a:rPr lang="en-US" sz="2800" b="1"/>
              <a:t>Visualization</a:t>
            </a:r>
            <a:r>
              <a:rPr lang="en-US" sz="2800"/>
              <a:t> – Team 3</a:t>
            </a:r>
            <a:br>
              <a:rPr lang="en-US" sz="2800"/>
            </a:br>
            <a:r>
              <a:rPr lang="en-US" sz="2800"/>
              <a:t>		</a:t>
            </a:r>
            <a:r>
              <a:rPr lang="en-US" sz="2000" i="1">
                <a:solidFill>
                  <a:srgbClr val="2F5597"/>
                </a:solidFill>
              </a:rPr>
              <a:t>Wuldan Edyawan, Alexander Stringer, Boyu Liu</a:t>
            </a:r>
          </a:p>
          <a:p>
            <a:endParaRPr lang="en-US" sz="28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E80472-307B-8004-5DC5-3A6B47F626E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phic 4" descr="Users with solid fill">
            <a:extLst>
              <a:ext uri="{FF2B5EF4-FFF2-40B4-BE49-F238E27FC236}">
                <a16:creationId xmlns:a16="http://schemas.microsoft.com/office/drawing/2014/main" id="{8F7F8FF2-4F87-F6EC-4997-E0BFCAF0C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3300" y="2235200"/>
            <a:ext cx="723900" cy="723900"/>
          </a:xfrm>
          <a:prstGeom prst="rect">
            <a:avLst/>
          </a:prstGeom>
        </p:spPr>
      </p:pic>
      <p:pic>
        <p:nvPicPr>
          <p:cNvPr id="6" name="Graphic 5" descr="Users with solid fill">
            <a:extLst>
              <a:ext uri="{FF2B5EF4-FFF2-40B4-BE49-F238E27FC236}">
                <a16:creationId xmlns:a16="http://schemas.microsoft.com/office/drawing/2014/main" id="{7A403F2A-70F7-965A-C442-39E49E4BFE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3300" y="3536563"/>
            <a:ext cx="723900" cy="723900"/>
          </a:xfrm>
          <a:prstGeom prst="rect">
            <a:avLst/>
          </a:prstGeom>
        </p:spPr>
      </p:pic>
      <p:pic>
        <p:nvPicPr>
          <p:cNvPr id="7" name="Graphic 6" descr="Users with solid fill">
            <a:extLst>
              <a:ext uri="{FF2B5EF4-FFF2-40B4-BE49-F238E27FC236}">
                <a16:creationId xmlns:a16="http://schemas.microsoft.com/office/drawing/2014/main" id="{388419DB-4779-7DB7-B704-2F1B22B41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3300" y="4805789"/>
            <a:ext cx="723900" cy="723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D8F354-AC32-0707-3D54-65C4A8FC948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0.1</a:t>
            </a:r>
            <a:r>
              <a:rPr lang="en-US" sz="2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88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65349A-3402-164C-4DD3-8DA6D561A14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Facies Classifier Model – Team 1</a:t>
            </a:r>
          </a:p>
          <a:p>
            <a:r>
              <a:rPr lang="en-US" sz="2800"/>
              <a:t>		</a:t>
            </a: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C6F94CE7-D52B-9EC5-5242-5CF22D8779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E90CD-EB1D-FF07-C5A8-995DB080007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1.1</a:t>
            </a:r>
            <a:r>
              <a:rPr lang="en-US" sz="280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7AF100-1724-81C0-F064-A8A6F50937AF}"/>
              </a:ext>
            </a:extLst>
          </p:cNvPr>
          <p:cNvSpPr txBox="1"/>
          <p:nvPr/>
        </p:nvSpPr>
        <p:spPr>
          <a:xfrm>
            <a:off x="114298" y="1166118"/>
            <a:ext cx="11963402" cy="440120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sz="2800">
              <a:cs typeface="Calibri"/>
            </a:endParaRPr>
          </a:p>
          <a:p>
            <a:pPr marL="571500" indent="-571500">
              <a:buFont typeface="Arial,Sans-Serif" panose="020B0604020202020204" pitchFamily="34" charset="0"/>
              <a:buChar char="•"/>
            </a:pPr>
            <a:r>
              <a:rPr lang="en-US" sz="2800" b="1">
                <a:latin typeface="Calibri"/>
                <a:cs typeface="Arial"/>
              </a:rPr>
              <a:t>Data used </a:t>
            </a:r>
            <a:r>
              <a:rPr lang="en-US" sz="2800">
                <a:latin typeface="Calibri"/>
                <a:cs typeface="Arial"/>
              </a:rPr>
              <a:t>-</a:t>
            </a:r>
            <a:r>
              <a:rPr lang="en-US" sz="2800" b="1">
                <a:latin typeface="Calibri"/>
                <a:cs typeface="Arial"/>
              </a:rPr>
              <a:t> </a:t>
            </a:r>
            <a:r>
              <a:rPr lang="en-US" sz="2800">
                <a:latin typeface="Calibri"/>
                <a:cs typeface="Arial"/>
              </a:rPr>
              <a:t>Images processed using CoreBreakout</a:t>
            </a:r>
          </a:p>
          <a:p>
            <a:endParaRPr lang="en-US" sz="2800">
              <a:latin typeface="Calibri"/>
              <a:cs typeface="Arial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>
                <a:cs typeface="Calibri"/>
              </a:rPr>
              <a:t>Best model </a:t>
            </a:r>
            <a:r>
              <a:rPr lang="en-US" sz="2800">
                <a:cs typeface="Calibri"/>
              </a:rPr>
              <a:t>-</a:t>
            </a:r>
            <a:r>
              <a:rPr lang="en-US" sz="2800" b="1">
                <a:cs typeface="Calibri"/>
              </a:rPr>
              <a:t> </a:t>
            </a:r>
            <a:r>
              <a:rPr lang="en-US" sz="2800">
                <a:cs typeface="Calibri"/>
              </a:rPr>
              <a:t>Custom ResNet34</a:t>
            </a:r>
          </a:p>
          <a:p>
            <a:endParaRPr lang="en-US" sz="2800">
              <a:latin typeface="Calibri"/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>
                <a:cs typeface="Calibri"/>
              </a:rPr>
              <a:t>Accuracy </a:t>
            </a:r>
            <a:r>
              <a:rPr lang="en-US" sz="2800">
                <a:cs typeface="Calibri"/>
              </a:rPr>
              <a:t>-</a:t>
            </a:r>
            <a:r>
              <a:rPr lang="en-US" sz="2800" b="1">
                <a:cs typeface="Calibri"/>
              </a:rPr>
              <a:t> </a:t>
            </a:r>
            <a:r>
              <a:rPr lang="en-US" sz="2800">
                <a:cs typeface="Calibri"/>
              </a:rPr>
              <a:t>53 % on balanced data</a:t>
            </a:r>
          </a:p>
          <a:p>
            <a:pPr marL="1028700" lvl="1" indent="-571500">
              <a:buFont typeface="Courier New" panose="020B0604020202020204" pitchFamily="34" charset="0"/>
              <a:buChar char="o"/>
            </a:pPr>
            <a:endParaRPr lang="en-US" sz="2800">
              <a:cs typeface="Calibri"/>
            </a:endParaRPr>
          </a:p>
          <a:p>
            <a:endParaRPr lang="en-US" sz="2800">
              <a:cs typeface="Arial"/>
            </a:endParaRPr>
          </a:p>
          <a:p>
            <a:pPr marL="571500" indent="-571500">
              <a:buFont typeface="Arial"/>
              <a:buChar char="•"/>
            </a:pPr>
            <a:endParaRPr lang="en-US" sz="2800">
              <a:cs typeface="Calibri"/>
            </a:endParaRPr>
          </a:p>
          <a:p>
            <a:pPr marL="1028700" lvl="1" indent="-571500">
              <a:buFont typeface="Courier New" panose="020B0604020202020204" pitchFamily="34" charset="0"/>
              <a:buChar char="o"/>
            </a:pP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7788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5EE62B1B-F86B-AECB-9F50-A418BABEC7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638F0-251D-527F-B197-634FC5760A7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Facies Classifier Model - Findings</a:t>
            </a:r>
          </a:p>
          <a:p>
            <a:r>
              <a:rPr lang="en-US" sz="2800"/>
              <a:t>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2344B9-3F85-B5D1-A037-4270D4523F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1.2</a:t>
            </a:r>
            <a:r>
              <a:rPr lang="en-US" sz="280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8964EA-C7DA-33FB-93DA-7D0666F3DD79}"/>
              </a:ext>
            </a:extLst>
          </p:cNvPr>
          <p:cNvSpPr txBox="1"/>
          <p:nvPr/>
        </p:nvSpPr>
        <p:spPr>
          <a:xfrm>
            <a:off x="114299" y="1166118"/>
            <a:ext cx="6322128" cy="58785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800" b="1">
                <a:cs typeface="Calibri"/>
              </a:rPr>
              <a:t>Data:</a:t>
            </a:r>
          </a:p>
          <a:p>
            <a:pPr marL="571500" indent="-571500">
              <a:buFont typeface="Arial,Sans-Serif"/>
              <a:buChar char="•"/>
            </a:pPr>
            <a:r>
              <a:rPr lang="en-US" sz="2400">
                <a:latin typeface="Calibri"/>
                <a:cs typeface="Arial"/>
              </a:rPr>
              <a:t>Core images were processed in segments</a:t>
            </a:r>
          </a:p>
          <a:p>
            <a:pPr marL="571500" indent="-571500">
              <a:buFont typeface="Arial,Sans-Serif"/>
              <a:buChar char="•"/>
            </a:pPr>
            <a:r>
              <a:rPr lang="en-US" sz="2400">
                <a:latin typeface="Calibri"/>
                <a:ea typeface="+mn-lt"/>
                <a:cs typeface="Times New Roman"/>
              </a:rPr>
              <a:t>incomplete core column detection and inconsistencies in depth annotations</a:t>
            </a:r>
            <a:endParaRPr lang="en-US" sz="2400">
              <a:latin typeface="Calibri"/>
              <a:ea typeface="+mn-lt"/>
              <a:cs typeface="Arial"/>
            </a:endParaRPr>
          </a:p>
          <a:p>
            <a:endParaRPr lang="en-US" sz="2800">
              <a:ea typeface="+mn-lt"/>
              <a:cs typeface="Arial"/>
            </a:endParaRPr>
          </a:p>
          <a:p>
            <a:r>
              <a:rPr lang="en-US" sz="2800" b="1">
                <a:ea typeface="+mn-lt"/>
                <a:cs typeface="Arial"/>
              </a:rPr>
              <a:t>Modeling:</a:t>
            </a:r>
          </a:p>
          <a:p>
            <a:pPr marL="571500" indent="-571500">
              <a:buFont typeface="Arial,Sans-Serif" panose="020B060402020202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Tried CNNs and convolutional LSTM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>
                <a:cs typeface="Calibri"/>
              </a:rPr>
              <a:t>Modified ResNet worked best</a:t>
            </a:r>
          </a:p>
          <a:p>
            <a:pPr marL="571500" indent="-571500">
              <a:buFont typeface="Arial,Sans-Serif" panose="020B0604020202020204" pitchFamily="34" charset="0"/>
              <a:buChar char="•"/>
            </a:pPr>
            <a:r>
              <a:rPr lang="en-US" sz="2400">
                <a:latin typeface="Calibri"/>
                <a:cs typeface="Arial"/>
              </a:rPr>
              <a:t>Unbalanced classes in favor of "nc“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latin typeface="Calibri"/>
                <a:cs typeface="Arial"/>
              </a:rPr>
              <a:t>70% on unbalanced data</a:t>
            </a:r>
          </a:p>
          <a:p>
            <a:pPr marL="1028700" lvl="1" indent="-571500">
              <a:buFont typeface="Arial"/>
              <a:buChar char="•"/>
            </a:pPr>
            <a:r>
              <a:rPr lang="en-US" sz="2400">
                <a:latin typeface="Calibri"/>
                <a:cs typeface="Arial"/>
              </a:rPr>
              <a:t>Decided to train on balanced classes</a:t>
            </a:r>
            <a:endParaRPr lang="en-US" sz="2400">
              <a:cs typeface="Arial"/>
            </a:endParaRPr>
          </a:p>
          <a:p>
            <a:pPr marL="1028700" lvl="1" indent="-571500">
              <a:buFont typeface="Arial"/>
              <a:buChar char="•"/>
            </a:pPr>
            <a:endParaRPr lang="en-US" sz="2400">
              <a:cs typeface="Arial"/>
            </a:endParaRPr>
          </a:p>
          <a:p>
            <a:pPr marL="1028700" lvl="1" indent="-571500">
              <a:buFont typeface="Arial"/>
              <a:buChar char="•"/>
            </a:pPr>
            <a:endParaRPr lang="en-US" sz="2400">
              <a:cs typeface="Arial"/>
            </a:endParaRPr>
          </a:p>
          <a:p>
            <a:pPr marL="1028700" lvl="1" indent="-571500">
              <a:buFont typeface="Arial"/>
              <a:buChar char="•"/>
            </a:pPr>
            <a:endParaRPr lang="en-US" sz="2400">
              <a:cs typeface="Arial"/>
            </a:endParaRPr>
          </a:p>
          <a:p>
            <a:endParaRPr lang="en-US" sz="2800">
              <a:cs typeface="Calibri"/>
            </a:endParaRPr>
          </a:p>
        </p:txBody>
      </p:sp>
      <p:pic>
        <p:nvPicPr>
          <p:cNvPr id="2" name="Picture 1" descr="A computer code on a black background&#10;&#10;Description automatically generated">
            <a:extLst>
              <a:ext uri="{FF2B5EF4-FFF2-40B4-BE49-F238E27FC236}">
                <a16:creationId xmlns:a16="http://schemas.microsoft.com/office/drawing/2014/main" id="{D388289A-1E70-140D-74C7-918FE15BD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192" y="1398134"/>
            <a:ext cx="5523662" cy="20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25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E9B2F61C-B938-DEF1-480E-DAC270430D7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8B3E1-850E-E1C7-BB73-8FED8A2F786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Facies Classifier Model - Improvements</a:t>
            </a:r>
          </a:p>
          <a:p>
            <a:r>
              <a:rPr lang="en-US" sz="2800"/>
              <a:t>		</a:t>
            </a:r>
            <a:endParaRPr lang="en-US" sz="280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40811A-06A7-35A1-9515-B383BEC9997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1.3</a:t>
            </a:r>
            <a:r>
              <a:rPr lang="en-US" sz="280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4352E2-7D4A-B18F-90CF-E13649F7AB3D}"/>
              </a:ext>
            </a:extLst>
          </p:cNvPr>
          <p:cNvSpPr txBox="1"/>
          <p:nvPr/>
        </p:nvSpPr>
        <p:spPr>
          <a:xfrm>
            <a:off x="3052823" y="2779775"/>
            <a:ext cx="612879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b="1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1800"/>
          </a:p>
          <a:p>
            <a:r>
              <a:rPr lang="en-US" sz="1800"/>
              <a:t>		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E96214-95CD-5ADA-1C16-7E0F991CC35E}"/>
              </a:ext>
            </a:extLst>
          </p:cNvPr>
          <p:cNvSpPr txBox="1"/>
          <p:nvPr/>
        </p:nvSpPr>
        <p:spPr>
          <a:xfrm>
            <a:off x="114298" y="1166118"/>
            <a:ext cx="11963402" cy="74174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Training on larger datasets</a:t>
            </a:r>
            <a:endParaRPr lang="en-US" sz="2800"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Use other cores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Use well log data</a:t>
            </a:r>
          </a:p>
          <a:p>
            <a:pPr lvl="1"/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More balanced datasets</a:t>
            </a:r>
          </a:p>
          <a:p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Higher accuracy labels for training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ea typeface="+mn-lt"/>
              <a:cs typeface="+mn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ea typeface="+mn-lt"/>
                <a:cs typeface="+mn-lt"/>
              </a:rPr>
              <a:t>Ensemble Models</a:t>
            </a:r>
            <a:endParaRPr lang="en-US" sz="2800"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>
                <a:ea typeface="+mn-lt"/>
                <a:cs typeface="+mn-lt"/>
              </a:rPr>
              <a:t>Combining predictions from multiple models can reduce overfitting and improve overall accuracy. </a:t>
            </a:r>
            <a:endParaRPr lang="en-US" sz="2800">
              <a:cs typeface="Calibri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pPr lvl="1"/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170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0195FB53-2E48-5680-A845-BD72C7622A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11712-56BA-05B7-316F-CA74D2749EE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  <a:ea typeface="+mn-lt"/>
                <a:cs typeface="+mn-lt"/>
              </a:rPr>
              <a:t>Permeability Predictor Model – Team 2</a:t>
            </a:r>
            <a:endParaRPr lang="en-US" sz="3600">
              <a:solidFill>
                <a:schemeClr val="accent1">
                  <a:lumMod val="75000"/>
                </a:schemeClr>
              </a:solidFill>
              <a:ea typeface="+mn-lt"/>
              <a:cs typeface="+mn-lt"/>
            </a:endParaRPr>
          </a:p>
          <a:p>
            <a:pPr algn="ctr"/>
            <a:endParaRPr lang="en-US" altLang="zh-CN" sz="3600" b="1">
              <a:solidFill>
                <a:schemeClr val="accent1">
                  <a:lumMod val="75000"/>
                </a:schemeClr>
              </a:solidFill>
              <a:cs typeface="Calibri"/>
            </a:endParaRPr>
          </a:p>
          <a:p>
            <a:r>
              <a:rPr lang="en-US" sz="2800"/>
              <a:t>		 		</a:t>
            </a:r>
            <a:endParaRPr lang="en-US" sz="280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481FE-B0DC-BC2D-8F60-350323C344A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2.2</a:t>
            </a:r>
            <a:r>
              <a:rPr lang="en-US" sz="280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ED7506-0455-7264-AB06-FF75FFB7295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98" y="1166118"/>
            <a:ext cx="936536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Well log and core data preprocessing</a:t>
            </a:r>
          </a:p>
        </p:txBody>
      </p:sp>
      <p:pic>
        <p:nvPicPr>
          <p:cNvPr id="3" name="图片 2" descr="表格&#10;&#10;已自动生成说明">
            <a:extLst>
              <a:ext uri="{FF2B5EF4-FFF2-40B4-BE49-F238E27FC236}">
                <a16:creationId xmlns:a16="http://schemas.microsoft.com/office/drawing/2014/main" id="{D58FE3F3-EBBB-401E-743B-82935E928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783" y="1882610"/>
            <a:ext cx="9596784" cy="42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7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BC18A-5DE2-813F-5BCA-B25DA4F1F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DB1804FF-DD94-8D75-A96F-B778F67D6E2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80B0A0-2936-B2B5-9302-CA6FC7C2096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  <a:ea typeface="+mn-lt"/>
                <a:cs typeface="+mn-lt"/>
              </a:rPr>
              <a:t>Permeability Predictor Model – Team 2</a:t>
            </a:r>
            <a:endParaRPr lang="en-US" sz="3600">
              <a:solidFill>
                <a:schemeClr val="accent1">
                  <a:lumMod val="75000"/>
                </a:schemeClr>
              </a:solidFill>
              <a:ea typeface="+mn-lt"/>
              <a:cs typeface="+mn-lt"/>
            </a:endParaRPr>
          </a:p>
          <a:p>
            <a:pPr algn="ctr"/>
            <a:endParaRPr lang="en-US" altLang="zh-CN" sz="3600" b="1">
              <a:solidFill>
                <a:schemeClr val="accent1">
                  <a:lumMod val="75000"/>
                </a:schemeClr>
              </a:solidFill>
              <a:cs typeface="Calibri"/>
            </a:endParaRPr>
          </a:p>
          <a:p>
            <a:r>
              <a:rPr lang="en-US" sz="2800"/>
              <a:t>		 		</a:t>
            </a:r>
            <a:endParaRPr lang="en-US" sz="280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CDD4B-8380-B3F9-D505-D55C8B8EB21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2.2</a:t>
            </a:r>
            <a:r>
              <a:rPr lang="en-US" sz="280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AD47B5-4F36-86CF-999C-04D76A3A10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98" y="1166118"/>
            <a:ext cx="936536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2800">
                <a:ea typeface="等线"/>
                <a:cs typeface="Calibri"/>
              </a:rPr>
              <a:t>Exploration of data features</a:t>
            </a:r>
            <a:endParaRPr lang="zh-CN" altLang="en-US" err="1"/>
          </a:p>
        </p:txBody>
      </p:sp>
      <p:pic>
        <p:nvPicPr>
          <p:cNvPr id="2" name="图片 1" descr="图示&#10;&#10;已自动生成说明">
            <a:extLst>
              <a:ext uri="{FF2B5EF4-FFF2-40B4-BE49-F238E27FC236}">
                <a16:creationId xmlns:a16="http://schemas.microsoft.com/office/drawing/2014/main" id="{CCABB265-EEFF-A61F-B810-86E484D35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48" y="2070651"/>
            <a:ext cx="5467198" cy="4224131"/>
          </a:xfrm>
          <a:prstGeom prst="rect">
            <a:avLst/>
          </a:prstGeom>
        </p:spPr>
      </p:pic>
      <p:pic>
        <p:nvPicPr>
          <p:cNvPr id="4" name="图片 3" descr="图表, 树状图&#10;&#10;已自动生成说明">
            <a:extLst>
              <a:ext uri="{FF2B5EF4-FFF2-40B4-BE49-F238E27FC236}">
                <a16:creationId xmlns:a16="http://schemas.microsoft.com/office/drawing/2014/main" id="{42F35E55-832F-C50A-9D38-EB27AE2DEB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087" y="1860827"/>
            <a:ext cx="5159784" cy="417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05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>
            <a:extLst>
              <a:ext uri="{FF2B5EF4-FFF2-40B4-BE49-F238E27FC236}">
                <a16:creationId xmlns:a16="http://schemas.microsoft.com/office/drawing/2014/main" id="{52AFB03A-8737-368B-EB71-81E6169003F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7F8F7E-EE8F-E063-3785-CD2A9BA1581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Permeability Predictor Model – Team 2</a:t>
            </a:r>
          </a:p>
          <a:p>
            <a:r>
              <a:rPr lang="en-US" sz="2800"/>
              <a:t>		 	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BF031-F403-524C-5380-9EC4FFAB067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2.1</a:t>
            </a:r>
            <a:r>
              <a:rPr lang="en-US" sz="2800"/>
              <a:t> 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925AB6-133A-C487-57A8-130AEC39E0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61" y="1690267"/>
            <a:ext cx="10756900" cy="4295479"/>
          </a:xfrm>
          <a:prstGeom prst="rect">
            <a:avLst/>
          </a:prstGeom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E0020DDC-5563-E573-7582-D4DBA42C169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98" y="1166118"/>
            <a:ext cx="9365367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Model selection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533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A190F8E1-9A30-3F62-FF3C-8BA01417145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1576" y="6033838"/>
            <a:ext cx="12203575" cy="824162"/>
          </a:xfrm>
          <a:custGeom>
            <a:avLst/>
            <a:gdLst>
              <a:gd name="connsiteX0" fmla="*/ 0 w 12192000"/>
              <a:gd name="connsiteY0" fmla="*/ 0 h 523220"/>
              <a:gd name="connsiteX1" fmla="*/ 12192000 w 12192000"/>
              <a:gd name="connsiteY1" fmla="*/ 0 h 523220"/>
              <a:gd name="connsiteX2" fmla="*/ 12192000 w 12192000"/>
              <a:gd name="connsiteY2" fmla="*/ 523220 h 523220"/>
              <a:gd name="connsiteX3" fmla="*/ 0 w 12192000"/>
              <a:gd name="connsiteY3" fmla="*/ 523220 h 523220"/>
              <a:gd name="connsiteX4" fmla="*/ 0 w 12192000"/>
              <a:gd name="connsiteY4" fmla="*/ 0 h 523220"/>
              <a:gd name="connsiteX0" fmla="*/ 0 w 12192000"/>
              <a:gd name="connsiteY0" fmla="*/ 300942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300942 h 824162"/>
              <a:gd name="connsiteX0" fmla="*/ 0 w 12192000"/>
              <a:gd name="connsiteY0" fmla="*/ 520861 h 824162"/>
              <a:gd name="connsiteX1" fmla="*/ 12192000 w 12192000"/>
              <a:gd name="connsiteY1" fmla="*/ 0 h 824162"/>
              <a:gd name="connsiteX2" fmla="*/ 12192000 w 12192000"/>
              <a:gd name="connsiteY2" fmla="*/ 824162 h 824162"/>
              <a:gd name="connsiteX3" fmla="*/ 0 w 12192000"/>
              <a:gd name="connsiteY3" fmla="*/ 824162 h 824162"/>
              <a:gd name="connsiteX4" fmla="*/ 0 w 12192000"/>
              <a:gd name="connsiteY4" fmla="*/ 520861 h 824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824162">
                <a:moveTo>
                  <a:pt x="0" y="520861"/>
                </a:moveTo>
                <a:lnTo>
                  <a:pt x="12192000" y="0"/>
                </a:lnTo>
                <a:lnTo>
                  <a:pt x="12192000" y="824162"/>
                </a:lnTo>
                <a:lnTo>
                  <a:pt x="0" y="824162"/>
                </a:lnTo>
                <a:lnTo>
                  <a:pt x="0" y="520861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2C064E-EFED-308D-FC0A-EA6994F8084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900" y="88900"/>
            <a:ext cx="1198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chemeClr val="accent1">
                    <a:lumMod val="75000"/>
                  </a:schemeClr>
                </a:solidFill>
              </a:rPr>
              <a:t>Visualization Model – Team 3</a:t>
            </a:r>
          </a:p>
          <a:p>
            <a:r>
              <a:rPr lang="en-US" sz="2800"/>
              <a:t>		 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8BC671-8DFF-5B72-60B7-6021052C95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420033" y="6172730"/>
            <a:ext cx="823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3.1</a:t>
            </a:r>
            <a:r>
              <a:rPr lang="en-US" sz="280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B574F5-EA01-B1EB-F77D-B9E3485C75B0}"/>
              </a:ext>
            </a:extLst>
          </p:cNvPr>
          <p:cNvSpPr txBox="1"/>
          <p:nvPr/>
        </p:nvSpPr>
        <p:spPr>
          <a:xfrm>
            <a:off x="114298" y="1166118"/>
            <a:ext cx="119634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We chose to visualize the data in a way that is similar to a conventional wireline log, trying to prioritize interpretability and clarity for the user.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66819B-CBBA-E261-D16C-23700A3C4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67" y="2289502"/>
            <a:ext cx="4707466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12A49A-A964-DE8C-573B-0BF035C2CEDE}"/>
              </a:ext>
            </a:extLst>
          </p:cNvPr>
          <p:cNvSpPr txBox="1"/>
          <p:nvPr/>
        </p:nvSpPr>
        <p:spPr>
          <a:xfrm>
            <a:off x="5438332" y="2319536"/>
            <a:ext cx="6161001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The team made separate plots and then combined the features of the best ones for the final plot.</a:t>
            </a:r>
          </a:p>
          <a:p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/>
              <a:t>The tool displays all important wireline log data, predicted permeability, predicted lithofacies and core image.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349350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79EE9FF3372E44861E6A2C1C4FF752" ma:contentTypeVersion="13" ma:contentTypeDescription="Create a new document." ma:contentTypeScope="" ma:versionID="7de6a68018844e23906d2a9113992d34">
  <xsd:schema xmlns:xsd="http://www.w3.org/2001/XMLSchema" xmlns:xs="http://www.w3.org/2001/XMLSchema" xmlns:p="http://schemas.microsoft.com/office/2006/metadata/properties" xmlns:ns3="209195d2-b2cd-49c5-8a4a-6588e991321a" xmlns:ns4="985440a9-cc4a-4104-aa5d-2ad7662485d6" targetNamespace="http://schemas.microsoft.com/office/2006/metadata/properties" ma:root="true" ma:fieldsID="b6173624729626000cbf216a68fa26d1" ns3:_="" ns4:_="">
    <xsd:import namespace="209195d2-b2cd-49c5-8a4a-6588e991321a"/>
    <xsd:import namespace="985440a9-cc4a-4104-aa5d-2ad7662485d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GenerationTime" minOccurs="0"/>
                <xsd:element ref="ns3:MediaServiceEventHashCode" minOccurs="0"/>
                <xsd:element ref="ns3:MediaServiceSystemTags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9195d2-b2cd-49c5-8a4a-6588e99132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5440a9-cc4a-4104-aa5d-2ad7662485d6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09195d2-b2cd-49c5-8a4a-6588e991321a" xsi:nil="true"/>
  </documentManagement>
</p:properties>
</file>

<file path=customXml/itemProps1.xml><?xml version="1.0" encoding="utf-8"?>
<ds:datastoreItem xmlns:ds="http://schemas.openxmlformats.org/officeDocument/2006/customXml" ds:itemID="{D0F28178-8407-46C9-A1A9-64315E304E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F915AC-C965-4B90-A700-FC7134163FCF}">
  <ds:schemaRefs>
    <ds:schemaRef ds:uri="209195d2-b2cd-49c5-8a4a-6588e991321a"/>
    <ds:schemaRef ds:uri="985440a9-cc4a-4104-aa5d-2ad7662485d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C6D6E83-E574-49AC-A12B-619BE13AC840}">
  <ds:schemaRefs>
    <ds:schemaRef ds:uri="209195d2-b2cd-49c5-8a4a-6588e991321a"/>
    <ds:schemaRef ds:uri="985440a9-cc4a-4104-aa5d-2ad7662485d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Stringer, Alex R J</dc:creator>
  <cp:revision>4</cp:revision>
  <dcterms:created xsi:type="dcterms:W3CDTF">2024-02-01T11:44:32Z</dcterms:created>
  <dcterms:modified xsi:type="dcterms:W3CDTF">2024-02-02T15:48:53Z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0x010100F779EE9FF3372E44861E6A2C1C4FF752</vt:lpwstr>
  </property>
</Properties>
</file>